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Source Sans 3" panose="020B0604020202020204" charset="0"/>
      <p:regular r:id="rId14"/>
    </p:embeddedFont>
    <p:embeddedFont>
      <p:font typeface="Source Serif 4 Semi Bold" panose="020B0604020202020204" charset="0"/>
      <p:regular r:id="rId15"/>
    </p:embeddedFont>
  </p:embeddedFontLst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ntraštės vietos rezervavimo ženklas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FFDC0-2B3E-4406-B0B7-20DB0E18619C}" type="datetimeFigureOut">
              <a:rPr lang="lt-LT" smtClean="0"/>
              <a:t>2026-02-17</a:t>
            </a:fld>
            <a:endParaRPr lang="lt-LT"/>
          </a:p>
        </p:txBody>
      </p:sp>
      <p:sp>
        <p:nvSpPr>
          <p:cNvPr id="4" name="Skaidrės vaizdo vietos rezervavimo ženklas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Pastabų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/>
              <a:t>Spustelėję redag. ruoš. teksto stilių</a:t>
            </a:r>
          </a:p>
          <a:p>
            <a:pPr lvl="1"/>
            <a:r>
              <a:rPr lang="lt-LT"/>
              <a:t>Antras lygmuo</a:t>
            </a:r>
          </a:p>
          <a:p>
            <a:pPr lvl="2"/>
            <a:r>
              <a:rPr lang="lt-LT"/>
              <a:t>Trečias lygmuo</a:t>
            </a:r>
          </a:p>
          <a:p>
            <a:pPr lvl="3"/>
            <a:r>
              <a:rPr lang="lt-LT"/>
              <a:t>Ketvirtas lygmuo</a:t>
            </a:r>
          </a:p>
          <a:p>
            <a:pPr lvl="4"/>
            <a:r>
              <a:rPr lang="lt-LT"/>
              <a:t>Penktas lygmuo</a:t>
            </a:r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7ED75-8A69-4CDA-AC0A-1FED565D41C8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83511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Pasinerkite į šalį, kur senovės tradicijos susipina su šiuolaikybe, kur kiekvienas kampas pasakoja istoriją, o kiekvienas patiekalas – tai meno kūrinys. Ši kelionė – ne tik turistinių vietų lankymas, bet tikras kultūrinis ir kulinarinis nuotykis.</a:t>
            </a:r>
            <a:endParaRPr lang="en-US" sz="2400" b="1" dirty="0"/>
          </a:p>
        </p:txBody>
      </p:sp>
      <p:sp>
        <p:nvSpPr>
          <p:cNvPr id="7" name="Stačiakampis 6"/>
          <p:cNvSpPr/>
          <p:nvPr/>
        </p:nvSpPr>
        <p:spPr>
          <a:xfrm>
            <a:off x="837724" y="1677462"/>
            <a:ext cx="72521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lt-LT" sz="4800" b="1" dirty="0">
                <a:ln w="18000">
                  <a:solidFill>
                    <a:srgbClr val="ED7D31">
                      <a:satMod val="140000"/>
                    </a:srgbClr>
                  </a:solidFill>
                  <a:prstDash val="solid"/>
                  <a:miter lim="800000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ŽIBINTŲ, RŪKO IR SKONIŲ KNYGA: 15 DIENŲ VIETNAME!!!</a:t>
            </a:r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618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331" y="3830122"/>
            <a:ext cx="11870531" cy="626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Kelionės pabaiga – poilsis prie Pietų Kinijos jūros</a:t>
            </a:r>
            <a:endParaRPr lang="en-US" sz="3900" b="1" dirty="0"/>
          </a:p>
        </p:txBody>
      </p:sp>
      <p:sp>
        <p:nvSpPr>
          <p:cNvPr id="4" name="Text 1"/>
          <p:cNvSpPr/>
          <p:nvPr/>
        </p:nvSpPr>
        <p:spPr>
          <a:xfrm>
            <a:off x="745331" y="4930021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Mui Ne kurortas</a:t>
            </a:r>
            <a:endParaRPr lang="en-US" sz="1950" b="1" dirty="0"/>
          </a:p>
        </p:txBody>
      </p:sp>
      <p:sp>
        <p:nvSpPr>
          <p:cNvPr id="5" name="Text 2"/>
          <p:cNvSpPr/>
          <p:nvPr/>
        </p:nvSpPr>
        <p:spPr>
          <a:xfrm>
            <a:off x="745331" y="5432584"/>
            <a:ext cx="835890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Po įspūdingų kultūrinių atradimų – laikas ramybei. Baltų smėlių paplūdimiai, vėjo banglentės ir žvejų kaimeliai laukia paskutinių kelionės dienų.</a:t>
            </a:r>
            <a:endParaRPr lang="en-US" b="1" dirty="0"/>
          </a:p>
        </p:txBody>
      </p:sp>
      <p:sp>
        <p:nvSpPr>
          <p:cNvPr id="6" name="Text 3"/>
          <p:cNvSpPr/>
          <p:nvPr/>
        </p:nvSpPr>
        <p:spPr>
          <a:xfrm>
            <a:off x="745331" y="6246971"/>
            <a:ext cx="8358902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Čia, prie jūros, galėsite apmąstyti visus įspūdžius, skaityti knygą ir įprasminti šią nepaprastą kelionę. Vietnamas paliks pėdsaką jūsų širdyje – jo skoniai, kvapai ir vaizdai lydės dar ilgai.</a:t>
            </a:r>
            <a:endParaRPr lang="en-US" sz="1650" b="1" dirty="0"/>
          </a:p>
        </p:txBody>
      </p:sp>
      <p:sp>
        <p:nvSpPr>
          <p:cNvPr id="7" name="Shape 4"/>
          <p:cNvSpPr/>
          <p:nvPr/>
        </p:nvSpPr>
        <p:spPr>
          <a:xfrm>
            <a:off x="9478089" y="4740593"/>
            <a:ext cx="4567833" cy="2320766"/>
          </a:xfrm>
          <a:prstGeom prst="roundRect">
            <a:avLst>
              <a:gd name="adj" fmla="val 6607"/>
            </a:avLst>
          </a:prstGeom>
          <a:solidFill>
            <a:srgbClr val="D75BE2">
              <a:alpha val="95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9690973" y="4930021"/>
            <a:ext cx="2505313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Kelionės akimirkos</a:t>
            </a:r>
            <a:endParaRPr lang="en-US" sz="1950" b="1" dirty="0"/>
          </a:p>
        </p:txBody>
      </p:sp>
      <p:sp>
        <p:nvSpPr>
          <p:cNvPr id="9" name="Text 6"/>
          <p:cNvSpPr/>
          <p:nvPr/>
        </p:nvSpPr>
        <p:spPr>
          <a:xfrm>
            <a:off x="9690973" y="5432584"/>
            <a:ext cx="4142065" cy="128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 dienų kultūrinio pažinimo</a:t>
            </a:r>
            <a:endParaRPr lang="en-US" sz="1650" b="1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8 unikalūs miestai ir regionai</a:t>
            </a:r>
            <a:endParaRPr lang="en-US" sz="1650" b="1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Nuo kalnų iki jūros</a:t>
            </a:r>
            <a:endParaRPr lang="en-US" sz="1650" b="1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Nepamiršta kulinarinė patirtis</a:t>
            </a:r>
            <a:endParaRPr lang="en-US" sz="16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ačiakampis 1"/>
          <p:cNvSpPr/>
          <p:nvPr/>
        </p:nvSpPr>
        <p:spPr>
          <a:xfrm>
            <a:off x="2882900" y="4419599"/>
            <a:ext cx="8089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t-LT" sz="2800" b="1" dirty="0"/>
              <a:t>Kelionė po Vietnamas su „knygos magija“ — tai ne maršrutas, o pasakojimas, kuriame kiekviena diena tampa puslapiu, kiekvienas miestas — skyriumi, o patirtys — gyvais sakiniais.</a:t>
            </a:r>
          </a:p>
        </p:txBody>
      </p:sp>
      <p:pic>
        <p:nvPicPr>
          <p:cNvPr id="1027" name="Picture 3" descr="C:\Users\0110\Desktop\vietnam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438070"/>
            <a:ext cx="7759700" cy="382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542220"/>
      </p:ext>
    </p:extLst>
  </p:cSld>
  <p:clrMapOvr>
    <a:masterClrMapping/>
  </p:clrMapOvr>
  <p:transition spd="slow">
    <p:push dir="u"/>
    <p:sndAc>
      <p:stSnd>
        <p:snd r:embed="rId2" name="bomb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1186" y="997506"/>
            <a:ext cx="10887908" cy="986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Kelionės pradžia: Hanojus – senovės ir šiuolaikybės susitikimas</a:t>
            </a:r>
            <a:endParaRPr lang="en-US" sz="31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186" y="2731175"/>
            <a:ext cx="6933962" cy="39291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21629" y="2265283"/>
            <a:ext cx="354496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Vietnamo sostinė jus pasitiks virš 400 šventyklų ir pagodų, kurie liudija tūkstantmečių istoriją.</a:t>
            </a:r>
            <a:endParaRPr lang="en-US" b="1" dirty="0"/>
          </a:p>
        </p:txBody>
      </p:sp>
      <p:sp>
        <p:nvSpPr>
          <p:cNvPr id="5" name="Text 2"/>
          <p:cNvSpPr/>
          <p:nvPr/>
        </p:nvSpPr>
        <p:spPr>
          <a:xfrm>
            <a:off x="9221629" y="2853333"/>
            <a:ext cx="167640" cy="209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b="1" dirty="0"/>
          </a:p>
        </p:txBody>
      </p:sp>
      <p:sp>
        <p:nvSpPr>
          <p:cNvPr id="7" name="Text 3"/>
          <p:cNvSpPr/>
          <p:nvPr/>
        </p:nvSpPr>
        <p:spPr>
          <a:xfrm>
            <a:off x="9221629" y="3244929"/>
            <a:ext cx="2026920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Literatūros šventykla</a:t>
            </a:r>
            <a:endParaRPr lang="en-US" b="1" dirty="0"/>
          </a:p>
        </p:txBody>
      </p:sp>
      <p:sp>
        <p:nvSpPr>
          <p:cNvPr id="8" name="Text 4"/>
          <p:cNvSpPr/>
          <p:nvPr/>
        </p:nvSpPr>
        <p:spPr>
          <a:xfrm>
            <a:off x="9221629" y="3608903"/>
            <a:ext cx="354496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XI amžiaus universitetas – seniausias Vietname, skirtas Konfucijui ir mokslui</a:t>
            </a:r>
            <a:endParaRPr lang="en-US" b="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629" y="4553307"/>
            <a:ext cx="3544967" cy="228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221629" y="4699635"/>
            <a:ext cx="1986082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Vandens lėlių teatras</a:t>
            </a:r>
            <a:endParaRPr lang="en-US" b="1" dirty="0"/>
          </a:p>
        </p:txBody>
      </p:sp>
      <p:sp>
        <p:nvSpPr>
          <p:cNvPr id="12" name="Text 7"/>
          <p:cNvSpPr/>
          <p:nvPr/>
        </p:nvSpPr>
        <p:spPr>
          <a:xfrm>
            <a:off x="9221629" y="5063609"/>
            <a:ext cx="354496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Unikali tūkstantmetė tradicija, kur lėlės šoka ant vandens paviršiaus</a:t>
            </a:r>
            <a:endParaRPr lang="en-US" b="1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629" y="5991344"/>
            <a:ext cx="3544967" cy="2286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21629" y="6154341"/>
            <a:ext cx="1972389" cy="246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Senamiesčio gatvės</a:t>
            </a:r>
            <a:endParaRPr lang="en-US" b="1" dirty="0"/>
          </a:p>
        </p:txBody>
      </p:sp>
      <p:sp>
        <p:nvSpPr>
          <p:cNvPr id="16" name="Text 10"/>
          <p:cNvSpPr/>
          <p:nvPr/>
        </p:nvSpPr>
        <p:spPr>
          <a:xfrm>
            <a:off x="9221629" y="6518315"/>
            <a:ext cx="3544967" cy="456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36 istorinės gatvės, kiekviena su savo amatu ir pasakojimu</a:t>
            </a:r>
            <a:endParaRPr lang="en-US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13322"/>
            <a:ext cx="95845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Ninh Binh – gamtos ir istorijos oazė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996089"/>
            <a:ext cx="2388870" cy="14763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771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Hoa Lu sostinė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837724" y="5267206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Senovės karališkoji sostinė su X amžiaus šventyklomis, aplinkui kalkakmenio uolos</a:t>
            </a:r>
            <a:endParaRPr lang="en-US" sz="185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2996089"/>
            <a:ext cx="2388870" cy="14763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771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Tam Coc urvai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5255776" y="5267206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Romantiškas plaukimas laivu per tris urvas – vadinama „Halongo įlanka ant žemės"</a:t>
            </a:r>
            <a:endParaRPr lang="en-US" sz="185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28" y="2996089"/>
            <a:ext cx="2388870" cy="14763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771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Ryžių laukai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9673828" y="5267206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Autentiška kaimo kultūra tarp žaliuojančių terasų ir vandens bizonų</a:t>
            </a:r>
            <a:endParaRPr lang="en-US" sz="18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7755" y="714851"/>
            <a:ext cx="11552396" cy="563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Halongo įlanka – UNESCO pasaulio paveldo stebuklas</a:t>
            </a:r>
            <a:endParaRPr lang="en-US" sz="35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55" y="1681996"/>
            <a:ext cx="7931825" cy="44946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95115" y="3304699"/>
            <a:ext cx="3364349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Gamtos architektūros šedevras</a:t>
            </a:r>
            <a:endParaRPr lang="en-US" sz="1750" b="1" dirty="0"/>
          </a:p>
        </p:txBody>
      </p:sp>
      <p:sp>
        <p:nvSpPr>
          <p:cNvPr id="5" name="Text 2"/>
          <p:cNvSpPr/>
          <p:nvPr/>
        </p:nvSpPr>
        <p:spPr>
          <a:xfrm>
            <a:off x="9495115" y="3740229"/>
            <a:ext cx="4055031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 2000 kalkakmenio salų ir uolų kyla iš smaragdinio vandens, kurdamos vieną įspūdingiausių pasaulio kraštovaizdžių.</a:t>
            </a:r>
            <a:endParaRPr lang="en-US" b="1" dirty="0"/>
          </a:p>
        </p:txBody>
      </p:sp>
      <p:sp>
        <p:nvSpPr>
          <p:cNvPr id="6" name="Shape 3"/>
          <p:cNvSpPr/>
          <p:nvPr/>
        </p:nvSpPr>
        <p:spPr>
          <a:xfrm>
            <a:off x="1087755" y="6522125"/>
            <a:ext cx="431483" cy="43148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72828" y="6587966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Titop sala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672828" y="6962061"/>
            <a:ext cx="3438525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Kopimas į viršūnę dėl nepamirštamų panoraminių vaizdų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5303401" y="6522125"/>
            <a:ext cx="431483" cy="43148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888474" y="6587966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Urvų tyrinėjimas</a:t>
            </a:r>
            <a:endParaRPr lang="en-US" sz="2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888474" y="6962061"/>
            <a:ext cx="3438525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Sung Sot ir kitų urvų lankymas su stalaktitais ir stalagmitais</a:t>
            </a:r>
            <a:endParaRPr lang="en-US" b="1" dirty="0"/>
          </a:p>
        </p:txBody>
      </p:sp>
      <p:sp>
        <p:nvSpPr>
          <p:cNvPr id="12" name="Shape 9"/>
          <p:cNvSpPr/>
          <p:nvPr/>
        </p:nvSpPr>
        <p:spPr>
          <a:xfrm>
            <a:off x="9519047" y="6522125"/>
            <a:ext cx="431483" cy="431483"/>
          </a:xfrm>
          <a:prstGeom prst="roundRect">
            <a:avLst>
              <a:gd name="adj" fmla="val 18668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04120" y="6587966"/>
            <a:ext cx="2256234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Jūros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 </a:t>
            </a:r>
            <a:r>
              <a:rPr lang="en-US" sz="2400" b="1" dirty="0"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gėrybės</a:t>
            </a:r>
            <a:endParaRPr lang="en-US" sz="2400" b="1" dirty="0"/>
          </a:p>
        </p:txBody>
      </p:sp>
      <p:sp>
        <p:nvSpPr>
          <p:cNvPr id="14" name="Text 11"/>
          <p:cNvSpPr/>
          <p:nvPr/>
        </p:nvSpPr>
        <p:spPr>
          <a:xfrm>
            <a:off x="10104120" y="6962061"/>
            <a:ext cx="3438525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Vakarienė tradiciniame laive su šviežiausiais vėžiagyviais</a:t>
            </a:r>
            <a:endParaRPr lang="en-US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612" y="1362551"/>
            <a:ext cx="7734776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8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Hoi An – žibintų miestas ir kulinarinė oazė</a:t>
            </a:r>
            <a:endParaRPr lang="en-US" sz="4800" b="1" dirty="0"/>
          </a:p>
        </p:txBody>
      </p:sp>
      <p:sp>
        <p:nvSpPr>
          <p:cNvPr id="4" name="Text 1"/>
          <p:cNvSpPr/>
          <p:nvPr/>
        </p:nvSpPr>
        <p:spPr>
          <a:xfrm>
            <a:off x="704612" y="2800707"/>
            <a:ext cx="7734776" cy="59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XVI–XIX amžių prekybos uostas, kurio senasis miestas išliko beveik nepakitęs – UNESCO saugomas lobis su ypatingomis kulinarinėmis tradicijomis.</a:t>
            </a:r>
            <a:endParaRPr lang="en-US" b="1" dirty="0"/>
          </a:p>
        </p:txBody>
      </p:sp>
      <p:sp>
        <p:nvSpPr>
          <p:cNvPr id="5" name="Shape 2"/>
          <p:cNvSpPr/>
          <p:nvPr/>
        </p:nvSpPr>
        <p:spPr>
          <a:xfrm>
            <a:off x="704612" y="3584138"/>
            <a:ext cx="2465308" cy="2001441"/>
          </a:xfrm>
          <a:prstGeom prst="roundRect">
            <a:avLst>
              <a:gd name="adj" fmla="val 422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13567" y="3793093"/>
            <a:ext cx="2047399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Architektūra</a:t>
            </a:r>
            <a:endParaRPr lang="en-US" sz="1850" b="1" dirty="0"/>
          </a:p>
        </p:txBody>
      </p:sp>
      <p:sp>
        <p:nvSpPr>
          <p:cNvPr id="7" name="Text 4"/>
          <p:cNvSpPr/>
          <p:nvPr/>
        </p:nvSpPr>
        <p:spPr>
          <a:xfrm>
            <a:off x="913567" y="4190762"/>
            <a:ext cx="2047399" cy="1185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Kinų, japonų ir vietnamiečių stilių mišinys tradiciniuose namuose</a:t>
            </a:r>
            <a:endParaRPr lang="en-US" sz="1550" b="1" dirty="0"/>
          </a:p>
        </p:txBody>
      </p:sp>
      <p:sp>
        <p:nvSpPr>
          <p:cNvPr id="8" name="Shape 5"/>
          <p:cNvSpPr/>
          <p:nvPr/>
        </p:nvSpPr>
        <p:spPr>
          <a:xfrm>
            <a:off x="3339227" y="3584138"/>
            <a:ext cx="2465427" cy="2001441"/>
          </a:xfrm>
          <a:prstGeom prst="roundRect">
            <a:avLst>
              <a:gd name="adj" fmla="val 422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548182" y="3793093"/>
            <a:ext cx="204751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Amatininkai</a:t>
            </a:r>
            <a:endParaRPr lang="en-US" sz="1850" b="1" dirty="0"/>
          </a:p>
        </p:txBody>
      </p:sp>
      <p:sp>
        <p:nvSpPr>
          <p:cNvPr id="10" name="Text 7"/>
          <p:cNvSpPr/>
          <p:nvPr/>
        </p:nvSpPr>
        <p:spPr>
          <a:xfrm>
            <a:off x="3548182" y="4190762"/>
            <a:ext cx="2047518" cy="1185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Šilko siuvėjai, batsiuviai ir juvelyrų dirbtuvės, kur galite užsisakyti rankų darbo kūrinius</a:t>
            </a:r>
            <a:endParaRPr lang="en-US" sz="1550" b="1" dirty="0"/>
          </a:p>
        </p:txBody>
      </p:sp>
      <p:sp>
        <p:nvSpPr>
          <p:cNvPr id="11" name="Shape 8"/>
          <p:cNvSpPr/>
          <p:nvPr/>
        </p:nvSpPr>
        <p:spPr>
          <a:xfrm>
            <a:off x="5973961" y="3584138"/>
            <a:ext cx="2465308" cy="2001441"/>
          </a:xfrm>
          <a:prstGeom prst="roundRect">
            <a:avLst>
              <a:gd name="adj" fmla="val 422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82916" y="3793093"/>
            <a:ext cx="2047399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Žibintai</a:t>
            </a:r>
            <a:endParaRPr lang="en-US" sz="1850" b="1" dirty="0"/>
          </a:p>
        </p:txBody>
      </p:sp>
      <p:sp>
        <p:nvSpPr>
          <p:cNvPr id="13" name="Text 10"/>
          <p:cNvSpPr/>
          <p:nvPr/>
        </p:nvSpPr>
        <p:spPr>
          <a:xfrm>
            <a:off x="6182916" y="4190762"/>
            <a:ext cx="2047399" cy="1185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i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Tūkstančiai spalvingų žibintų nušviečia gatves vakarop – tikras pasakų miestas</a:t>
            </a:r>
            <a:endParaRPr lang="en-US" sz="1550" b="1" i="1" dirty="0"/>
          </a:p>
        </p:txBody>
      </p:sp>
      <p:sp>
        <p:nvSpPr>
          <p:cNvPr id="14" name="Shape 11"/>
          <p:cNvSpPr/>
          <p:nvPr/>
        </p:nvSpPr>
        <p:spPr>
          <a:xfrm>
            <a:off x="704612" y="5754886"/>
            <a:ext cx="7734657" cy="1112044"/>
          </a:xfrm>
          <a:prstGeom prst="roundRect">
            <a:avLst>
              <a:gd name="adj" fmla="val 7605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13567" y="5963841"/>
            <a:ext cx="2368748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Kulinarija</a:t>
            </a:r>
            <a:endParaRPr lang="en-US" sz="1850" b="1" dirty="0"/>
          </a:p>
        </p:txBody>
      </p:sp>
      <p:sp>
        <p:nvSpPr>
          <p:cNvPr id="16" name="Text 13"/>
          <p:cNvSpPr/>
          <p:nvPr/>
        </p:nvSpPr>
        <p:spPr>
          <a:xfrm>
            <a:off x="913567" y="6361509"/>
            <a:ext cx="7316748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Cao lau, white rose dumplings ir kiti unikalūs vietiniai patiekalai</a:t>
            </a:r>
            <a:endParaRPr lang="en-US" sz="15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84001" y="411599"/>
            <a:ext cx="6655832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36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Hue – imperatoriškoji Vietnamo sostinė</a:t>
            </a:r>
            <a:endParaRPr lang="en-US" sz="3600" b="1" dirty="0"/>
          </a:p>
        </p:txBody>
      </p:sp>
      <p:sp>
        <p:nvSpPr>
          <p:cNvPr id="3" name="Text 1"/>
          <p:cNvSpPr/>
          <p:nvPr/>
        </p:nvSpPr>
        <p:spPr>
          <a:xfrm>
            <a:off x="2484001" y="2394704"/>
            <a:ext cx="2390299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Nguyen dinastijos palikimas</a:t>
            </a:r>
            <a:endParaRPr lang="en-US" sz="1600" b="1" dirty="0"/>
          </a:p>
        </p:txBody>
      </p:sp>
      <p:sp>
        <p:nvSpPr>
          <p:cNvPr id="4" name="Text 2"/>
          <p:cNvSpPr/>
          <p:nvPr/>
        </p:nvSpPr>
        <p:spPr>
          <a:xfrm>
            <a:off x="2484001" y="2705814"/>
            <a:ext cx="3145869" cy="579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Nuo 1802 iki 1945 metų Hue buvo Vietnamo imperijos sostinė. Citadelė su karališkaisiais rūmais – monumentalus istorijos liudytojas.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93" y="1091803"/>
            <a:ext cx="6153388" cy="348686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307461" y="4786551"/>
            <a:ext cx="15240" cy="2734508"/>
          </a:xfrm>
          <a:prstGeom prst="roundRect">
            <a:avLst>
              <a:gd name="adj" fmla="val 410042"/>
            </a:avLst>
          </a:prstGeom>
          <a:solidFill>
            <a:srgbClr val="DABADD"/>
          </a:solidFill>
          <a:ln/>
        </p:spPr>
      </p:sp>
      <p:sp>
        <p:nvSpPr>
          <p:cNvPr id="7" name="Shape 4"/>
          <p:cNvSpPr/>
          <p:nvPr/>
        </p:nvSpPr>
        <p:spPr>
          <a:xfrm>
            <a:off x="6716732" y="4946213"/>
            <a:ext cx="446246" cy="15240"/>
          </a:xfrm>
          <a:prstGeom prst="roundRect">
            <a:avLst>
              <a:gd name="adj" fmla="val 410042"/>
            </a:avLst>
          </a:prstGeom>
          <a:solidFill>
            <a:srgbClr val="DABADD"/>
          </a:solidFill>
          <a:ln/>
        </p:spPr>
      </p:sp>
      <p:sp>
        <p:nvSpPr>
          <p:cNvPr id="8" name="Shape 5"/>
          <p:cNvSpPr/>
          <p:nvPr/>
        </p:nvSpPr>
        <p:spPr>
          <a:xfrm>
            <a:off x="7147739" y="4786551"/>
            <a:ext cx="334685" cy="33468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10008" y="4822567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20841" y="4837628"/>
            <a:ext cx="1750338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1802 metai</a:t>
            </a:r>
            <a:endParaRPr lang="en-US" sz="1350" b="1" dirty="0"/>
          </a:p>
        </p:txBody>
      </p:sp>
      <p:sp>
        <p:nvSpPr>
          <p:cNvPr id="11" name="Text 8"/>
          <p:cNvSpPr/>
          <p:nvPr/>
        </p:nvSpPr>
        <p:spPr>
          <a:xfrm>
            <a:off x="2484001" y="5111829"/>
            <a:ext cx="408717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Citadelės statyba pradėta</a:t>
            </a:r>
            <a:endParaRPr lang="en-US" sz="1150" b="1" dirty="0"/>
          </a:p>
        </p:txBody>
      </p:sp>
      <p:sp>
        <p:nvSpPr>
          <p:cNvPr id="12" name="Shape 9"/>
          <p:cNvSpPr/>
          <p:nvPr/>
        </p:nvSpPr>
        <p:spPr>
          <a:xfrm>
            <a:off x="7467183" y="5726192"/>
            <a:ext cx="446246" cy="15240"/>
          </a:xfrm>
          <a:prstGeom prst="roundRect">
            <a:avLst>
              <a:gd name="adj" fmla="val 410042"/>
            </a:avLst>
          </a:prstGeom>
          <a:solidFill>
            <a:srgbClr val="DABADD"/>
          </a:solidFill>
          <a:ln/>
        </p:spPr>
      </p:sp>
      <p:sp>
        <p:nvSpPr>
          <p:cNvPr id="13" name="Shape 10"/>
          <p:cNvSpPr/>
          <p:nvPr/>
        </p:nvSpPr>
        <p:spPr>
          <a:xfrm>
            <a:off x="7147739" y="5566529"/>
            <a:ext cx="334685" cy="33468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10008" y="5602545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058983" y="5617607"/>
            <a:ext cx="1750338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XIX amžius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8058983" y="5891808"/>
            <a:ext cx="4087297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Aukso amžius – rūmų ir pagodų statyba</a:t>
            </a:r>
            <a:endParaRPr lang="en-US" b="1" dirty="0"/>
          </a:p>
        </p:txBody>
      </p:sp>
      <p:sp>
        <p:nvSpPr>
          <p:cNvPr id="17" name="Shape 14"/>
          <p:cNvSpPr/>
          <p:nvPr/>
        </p:nvSpPr>
        <p:spPr>
          <a:xfrm>
            <a:off x="6716732" y="6439257"/>
            <a:ext cx="446246" cy="15240"/>
          </a:xfrm>
          <a:prstGeom prst="roundRect">
            <a:avLst>
              <a:gd name="adj" fmla="val 410042"/>
            </a:avLst>
          </a:prstGeom>
          <a:solidFill>
            <a:srgbClr val="DABADD"/>
          </a:solidFill>
          <a:ln/>
        </p:spPr>
      </p:sp>
      <p:sp>
        <p:nvSpPr>
          <p:cNvPr id="18" name="Shape 15"/>
          <p:cNvSpPr/>
          <p:nvPr/>
        </p:nvSpPr>
        <p:spPr>
          <a:xfrm>
            <a:off x="7147739" y="6279594"/>
            <a:ext cx="334685" cy="334685"/>
          </a:xfrm>
          <a:prstGeom prst="roundRect">
            <a:avLst>
              <a:gd name="adj" fmla="val 1867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10008" y="6315611"/>
            <a:ext cx="210026" cy="262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4820841" y="6330672"/>
            <a:ext cx="1750338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Šiandien</a:t>
            </a:r>
            <a:endParaRPr lang="en-US" sz="1350" b="1" dirty="0"/>
          </a:p>
        </p:txBody>
      </p:sp>
      <p:sp>
        <p:nvSpPr>
          <p:cNvPr id="21" name="Text 18"/>
          <p:cNvSpPr/>
          <p:nvPr/>
        </p:nvSpPr>
        <p:spPr>
          <a:xfrm>
            <a:off x="2484001" y="6604873"/>
            <a:ext cx="408717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UNESCO saugomas paveldo objektas</a:t>
            </a:r>
            <a:endParaRPr lang="en-US" sz="1150" b="1" dirty="0"/>
          </a:p>
        </p:txBody>
      </p:sp>
      <p:sp>
        <p:nvSpPr>
          <p:cNvPr id="22" name="Text 19"/>
          <p:cNvSpPr/>
          <p:nvPr/>
        </p:nvSpPr>
        <p:spPr>
          <a:xfrm>
            <a:off x="2484001" y="7625001"/>
            <a:ext cx="9662279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Tradiciniai pietūs su imperatoriškais patiekalais – paragaukite, kaip valgė karališkoji šeima</a:t>
            </a: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150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84684" y="548640"/>
            <a:ext cx="8603575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4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Sapa – kalnų ramybė ir etninės mažumos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84" y="1472922"/>
            <a:ext cx="7680960" cy="43524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426416" y="3052048"/>
            <a:ext cx="2425422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Kalnų gyvenimo grožis</a:t>
            </a:r>
            <a:endParaRPr lang="en-US" sz="1700" b="1" dirty="0"/>
          </a:p>
        </p:txBody>
      </p:sp>
      <p:sp>
        <p:nvSpPr>
          <p:cNvPr id="5" name="Text 2"/>
          <p:cNvSpPr/>
          <p:nvPr/>
        </p:nvSpPr>
        <p:spPr>
          <a:xfrm>
            <a:off x="9426416" y="3469124"/>
            <a:ext cx="3926800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1500–1800 metrų aukštyje, tarp debesų ir terasų, gyvena H'mong, Dao ir kitos etninės grupės, puoselėjančios savo tradicijas.</a:t>
            </a:r>
            <a:endParaRPr lang="en-US" sz="1600" b="1" dirty="0"/>
          </a:p>
        </p:txBody>
      </p:sp>
      <p:sp>
        <p:nvSpPr>
          <p:cNvPr id="7" name="Text 3"/>
          <p:cNvSpPr/>
          <p:nvPr/>
        </p:nvSpPr>
        <p:spPr>
          <a:xfrm>
            <a:off x="1284684" y="6793706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Žygiai</a:t>
            </a:r>
            <a:endParaRPr lang="en-US" sz="2400" b="1" dirty="0"/>
          </a:p>
        </p:txBody>
      </p:sp>
      <p:sp>
        <p:nvSpPr>
          <p:cNvPr id="8" name="Text 4"/>
          <p:cNvSpPr/>
          <p:nvPr/>
        </p:nvSpPr>
        <p:spPr>
          <a:xfrm>
            <a:off x="1312068" y="7066716"/>
            <a:ext cx="3900249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Kelionės per kaimus ir ryžių laukus su vietiniais vadovais</a:t>
            </a:r>
            <a:endParaRPr lang="en-US" sz="1450" b="1" dirty="0"/>
          </a:p>
        </p:txBody>
      </p:sp>
      <p:sp>
        <p:nvSpPr>
          <p:cNvPr id="10" name="Text 5"/>
          <p:cNvSpPr/>
          <p:nvPr/>
        </p:nvSpPr>
        <p:spPr>
          <a:xfrm>
            <a:off x="5586471" y="6793706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Amatai</a:t>
            </a:r>
            <a:endParaRPr lang="en-US" sz="2400" b="1" dirty="0"/>
          </a:p>
        </p:txBody>
      </p:sp>
      <p:sp>
        <p:nvSpPr>
          <p:cNvPr id="11" name="Text 6"/>
          <p:cNvSpPr/>
          <p:nvPr/>
        </p:nvSpPr>
        <p:spPr>
          <a:xfrm>
            <a:off x="5364956" y="7153156"/>
            <a:ext cx="390036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Stebėkite rankų darbo audimo ir batikos technikas</a:t>
            </a:r>
            <a:endParaRPr lang="en-US" sz="1450" b="1" dirty="0"/>
          </a:p>
        </p:txBody>
      </p:sp>
      <p:sp>
        <p:nvSpPr>
          <p:cNvPr id="13" name="Text 7"/>
          <p:cNvSpPr/>
          <p:nvPr/>
        </p:nvSpPr>
        <p:spPr>
          <a:xfrm>
            <a:off x="9445347" y="6793706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Kultūra</a:t>
            </a:r>
            <a:endParaRPr lang="en-US" sz="2400" b="1" dirty="0"/>
          </a:p>
        </p:txBody>
      </p:sp>
      <p:sp>
        <p:nvSpPr>
          <p:cNvPr id="14" name="Text 8"/>
          <p:cNvSpPr/>
          <p:nvPr/>
        </p:nvSpPr>
        <p:spPr>
          <a:xfrm>
            <a:off x="9445347" y="7153156"/>
            <a:ext cx="3900368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Bendravimas su vietiniais, jų papročiai ir gyvenimo būdas</a:t>
            </a:r>
            <a:endParaRPr lang="en-US" sz="14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318028"/>
            <a:ext cx="1278957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Hošiminas – modernumo ir istorijos kontrastas</a:t>
            </a:r>
            <a:endParaRPr lang="en-US" sz="44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500795"/>
            <a:ext cx="1482685" cy="14826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19613" y="3500795"/>
            <a:ext cx="233695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Ben Thanh turgus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2619613" y="4348282"/>
            <a:ext cx="233695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Gyvybingas rinkos širdis – nuo egzotiškų vaisių iki šilko gaminių ir prieskonių</a:t>
            </a:r>
            <a:endParaRPr lang="en-US" sz="1850" b="1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776" y="3500795"/>
            <a:ext cx="1482685" cy="14826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37665" y="3500795"/>
            <a:ext cx="23369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 Chi tuneliai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7037665" y="3996333"/>
            <a:ext cx="233695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250 km požeminių tunelių – įspūdingas Vietnamo karo laikotarpio inžinerijos pavyzdys</a:t>
            </a:r>
            <a:endParaRPr lang="en-US" sz="1850" b="1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828" y="3500795"/>
            <a:ext cx="1482685" cy="148268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55718" y="3500795"/>
            <a:ext cx="233695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Naktinis gyvenimas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11455718" y="4348282"/>
            <a:ext cx="233695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Stogų barai, šiuolaikiniai restoranai ir pulsavus metropolis</a:t>
            </a:r>
            <a:endParaRPr lang="en-US" sz="18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93639"/>
            <a:ext cx="124100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Vietnamo virtuvė – kelionės skonių atradimas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837724" y="26764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Vietnamo maistas – tai balanso menas: šviežios žolelės, švelnūs skoniai ir įvairiausių tekstūrų derinys. Kiekvienas regionas turi savo unikalius patiekalus.</a:t>
            </a:r>
            <a:endParaRPr lang="en-US" sz="2000" b="1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711654"/>
            <a:ext cx="1748195" cy="10803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5091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Pho</a:t>
            </a:r>
            <a:endParaRPr lang="en-US" sz="2200" b="1" dirty="0"/>
          </a:p>
        </p:txBody>
      </p:sp>
      <p:sp>
        <p:nvSpPr>
          <p:cNvPr id="6" name="Text 3"/>
          <p:cNvSpPr/>
          <p:nvPr/>
        </p:nvSpPr>
        <p:spPr>
          <a:xfrm>
            <a:off x="837724" y="5586770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Tradicinė jautienos sriuba su ryžių makaronais – pusryčių karalienė</a:t>
            </a:r>
            <a:endParaRPr lang="en-US" sz="1850" b="1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233" y="3711654"/>
            <a:ext cx="1748195" cy="108037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5091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Banh Mi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4151233" y="5586770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Prancūzų ir vietnamiečių kulinarijos sintezė – gardusis sumuštinis</a:t>
            </a:r>
            <a:endParaRPr lang="en-US" sz="1850" b="1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743" y="3711654"/>
            <a:ext cx="1748195" cy="10803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509123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Jūros gėrybės</a:t>
            </a:r>
            <a:endParaRPr lang="en-US" sz="2200" b="1" dirty="0"/>
          </a:p>
        </p:txBody>
      </p:sp>
      <p:sp>
        <p:nvSpPr>
          <p:cNvPr id="12" name="Text 7"/>
          <p:cNvSpPr/>
          <p:nvPr/>
        </p:nvSpPr>
        <p:spPr>
          <a:xfrm>
            <a:off x="7464743" y="5586770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Šviežiausi krabai, krevetės ir žuvys, ruošiami tradiciniais būdais</a:t>
            </a:r>
            <a:endParaRPr lang="en-US" sz="1850" b="1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78252" y="3711654"/>
            <a:ext cx="1748314" cy="108049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5091351"/>
            <a:ext cx="28195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Kulinarijos pamokos</a:t>
            </a:r>
            <a:endParaRPr lang="en-US" sz="2200" b="1" dirty="0"/>
          </a:p>
        </p:txBody>
      </p:sp>
      <p:sp>
        <p:nvSpPr>
          <p:cNvPr id="15" name="Text 9"/>
          <p:cNvSpPr/>
          <p:nvPr/>
        </p:nvSpPr>
        <p:spPr>
          <a:xfrm>
            <a:off x="10778252" y="5586889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Mokykitės gaminti autentiškus patiekalus iš vietinių šefų</a:t>
            </a:r>
            <a:endParaRPr lang="en-US" sz="1850" b="1" dirty="0"/>
          </a:p>
        </p:txBody>
      </p:sp>
    </p:spTree>
  </p:cSld>
  <p:clrMapOvr>
    <a:masterClrMapping/>
  </p:clrMapOvr>
  <p:transition spd="slow">
    <p:push dir="u"/>
    <p:sndAc>
      <p:stSnd>
        <p:snd r:embed="rId3" name="bomb.wav"/>
      </p:stSnd>
    </p:sndAc>
  </p:transition>
</p:sld>
</file>

<file path=ppt/theme/theme1.xml><?xml version="1.0" encoding="utf-8"?>
<a:theme xmlns:a="http://schemas.openxmlformats.org/drawingml/2006/main" name="Office Theme">
  <a:themeElements>
    <a:clrScheme name="Pasirinktinis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E599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664</Words>
  <Application>Microsoft Office PowerPoint</Application>
  <PresentationFormat>Custom</PresentationFormat>
  <Paragraphs>95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Source Sans 3</vt:lpstr>
      <vt:lpstr>Calibri</vt:lpstr>
      <vt:lpstr>Arial</vt:lpstr>
      <vt:lpstr>Source Serif 4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pristatymas</dc:title>
  <dc:creator>Satkunai</dc:creator>
  <cp:lastModifiedBy>Nida Rudiene</cp:lastModifiedBy>
  <cp:revision>12</cp:revision>
  <dcterms:created xsi:type="dcterms:W3CDTF">2026-02-11T09:19:33Z</dcterms:created>
  <dcterms:modified xsi:type="dcterms:W3CDTF">2026-02-17T14:46:27Z</dcterms:modified>
</cp:coreProperties>
</file>